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68" r:id="rId3"/>
    <p:sldId id="270" r:id="rId4"/>
    <p:sldId id="264" r:id="rId5"/>
    <p:sldId id="258" r:id="rId6"/>
    <p:sldId id="261" r:id="rId7"/>
    <p:sldId id="262" r:id="rId8"/>
    <p:sldId id="263" r:id="rId9"/>
    <p:sldId id="278" r:id="rId10"/>
    <p:sldId id="273" r:id="rId11"/>
    <p:sldId id="272" r:id="rId12"/>
    <p:sldId id="256" r:id="rId13"/>
    <p:sldId id="277" r:id="rId14"/>
    <p:sldId id="274" r:id="rId15"/>
    <p:sldId id="275" r:id="rId16"/>
    <p:sldId id="276" r:id="rId17"/>
    <p:sldId id="260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95" r:id="rId30"/>
    <p:sldId id="300" r:id="rId31"/>
    <p:sldId id="299" r:id="rId32"/>
    <p:sldId id="301" r:id="rId33"/>
    <p:sldId id="296" r:id="rId34"/>
    <p:sldId id="298" r:id="rId35"/>
    <p:sldId id="297" r:id="rId36"/>
    <p:sldId id="280" r:id="rId37"/>
    <p:sldId id="282" r:id="rId38"/>
    <p:sldId id="281" r:id="rId39"/>
    <p:sldId id="259" r:id="rId40"/>
    <p:sldId id="265" r:id="rId41"/>
    <p:sldId id="266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7FA7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84" autoAdjust="0"/>
  </p:normalViewPr>
  <p:slideViewPr>
    <p:cSldViewPr snapToGrid="0">
      <p:cViewPr>
        <p:scale>
          <a:sx n="100" d="100"/>
          <a:sy n="100" d="100"/>
        </p:scale>
        <p:origin x="99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327D7-A2B1-4EC8-9DF0-366383A9039E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EE0D8-93C2-4166-90F1-5A2B882DF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8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shuaearle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explore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Joshua Earle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4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58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59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0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this data set with the title and the date</a:t>
            </a:r>
          </a:p>
          <a:p>
            <a:endParaRPr lang="en-US" dirty="0"/>
          </a:p>
          <a:p>
            <a:r>
              <a:rPr lang="en-US" dirty="0"/>
              <a:t>Quote podcast with new York dataset data scientist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96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this data set with the title and the date</a:t>
            </a:r>
          </a:p>
          <a:p>
            <a:endParaRPr lang="en-US" dirty="0"/>
          </a:p>
          <a:p>
            <a:r>
              <a:rPr lang="en-US" dirty="0"/>
              <a:t>Quote podcast with new York dataset data scientist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61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05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https://www.researchgate.net/publication/41123044_Structure_of_the_Rna15_RRM-RNA_complex_reveals_the_molecular_basis_of_GU_specificity_in_transcriptional_3%27-end_processing_factors/figures?lo=1&amp;utm_source=google&amp;utm_medium=organic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7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12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5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Read_html &lt;- imported FROM xml2  package-- An XML document. HTML is </a:t>
            </a:r>
            <a:r>
              <a:rPr lang="en-US" dirty="0" err="1"/>
              <a:t>normalised</a:t>
            </a:r>
            <a:r>
              <a:rPr lang="en-US" dirty="0"/>
              <a:t> to valid XML - this may not be exactly the same transformation performed by the browser, but it's a reasonable approximation.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6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5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4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EE0D8-93C2-4166-90F1-5A2B882DFE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81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3FD0-9895-4FC8-9534-D7D788E11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FDE7F-C1DC-4B86-A190-29CC30F29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C26B8-50BA-4BB3-8967-B6FEFDC6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E43C-8736-45B6-AB5B-784895F6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591C5-22FB-4911-8E44-ED836F6F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2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2F7F-B69D-4A1E-81FF-D9475DEF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D4CB4-3B92-4303-B2A2-BAC4EC257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803B0-E6E6-40BA-ADE7-F0470572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BD8F1-DC95-4F7F-B947-F3EAD706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FFD-0399-4DC2-B9EF-CAEBBE90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7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A678D-3C84-405B-8B55-A9A4CD160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BD96F-4651-4910-8D8F-040D7F8C9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FE93-6CA6-4612-BA1C-B0048797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5975-C3AC-4482-9399-F9627867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C8B38-5CD2-4E56-AD34-39240C76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0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6512-D759-4BDD-920B-FF7F455C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EFF1-548C-46F2-855A-EB5BD845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31D6D-849A-4B8E-9B24-052497A1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2CD56-CB14-4E56-93A6-544B42FA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E3DE1-39A7-480C-B72D-6123713A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6787-EC0F-484B-B168-78330038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E3918-B94D-4DBF-8AF7-C4890DC2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0BE63-E5C1-4CF1-93B1-5CB5F6A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C8EC-3ED7-4305-903F-3ADB31F0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D093-331D-4C42-9A40-94E9FF02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4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2A5B-75E6-4BDC-8B3D-89708A08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E3E1-E54C-4248-8DA0-76AD9FB95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20608-C526-4C60-B09B-BC3D29167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A02A9-45F3-4412-921A-C64080DF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CEC69-E18D-4578-B347-E9F3C9F7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40DF3-D2ED-44D1-BA66-2408443E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7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021C-18EC-44B2-B412-6D7F2AD3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6E53-1DEC-48ED-827C-7EE2BD257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2269E-C30F-48D1-BEB4-D0305689B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F10FA-7E19-4CD2-B8AA-4451B0221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0F3DB-4CD3-4641-A339-BDBED665A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BF901F-79F6-4596-8A22-D76977EBB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EC668-ADB4-48D2-BA81-16A320AB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49D1E-BEFA-4BC5-918D-87F43D44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2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A15B-3AC1-497D-AAEC-C008A9EC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4CAB3-C62D-4197-88EE-B72BD3CD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DB4E7-5B6B-4157-B35C-712DE1F6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96A37-7170-4C37-B53F-DB17DAAC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3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E04C5-C93B-4AFF-80B1-A5E8E625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E7C54-078F-4464-B06A-A8DB8FF8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2F6AF-B2C1-422D-9A0C-6FB07048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9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6128-D89C-4319-A137-6B1519C4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D597-1C26-4AE7-A8CA-FC36957A1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91C29-E511-4CB7-A79B-A75D5AF73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4A0CB-280B-4283-B8DB-D0352E8B9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FB001-521E-4BFF-AC08-D03AE0B7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6821C-58EE-4B66-91B9-5E1C20E0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67E4-A194-4A9C-A01B-D2D406FA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BA9A0-03F0-4D2F-9E53-D4A66C7E5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A831A-805D-412A-8955-BCA200880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C05EB-FD99-4E8E-8BBB-E3AA623A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E199C-F2FF-4509-8916-405B2EE4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88978-EACE-453A-B220-2AC797A0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37DEA-838F-46F8-BD76-23D11B34D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5C85D-0116-475C-A82C-DA12A07C1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1C68-9183-48B3-9945-02B5664D7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529C0-5546-4A69-84D7-7477C77CCD9A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9EAE9-8DB8-4D88-9B44-C0BBB566C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5B1C5-BD41-443E-9B05-CC4A7A78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1FF39-2E06-4815-8DEF-AF305C211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1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669E4-6037-4356-9A9C-24890D349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7280"/>
            <a:ext cx="12289536" cy="81930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D6EB082-4138-4B9D-96EB-6A7438234632}"/>
              </a:ext>
            </a:extLst>
          </p:cNvPr>
          <p:cNvSpPr txBox="1">
            <a:spLocks/>
          </p:cNvSpPr>
          <p:nvPr/>
        </p:nvSpPr>
        <p:spPr>
          <a:xfrm>
            <a:off x="965200" y="1377047"/>
            <a:ext cx="10225530" cy="8998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Franklin Gothic Demi (Headings)"/>
              </a:rPr>
              <a:t>EXPLORING 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sz="4000" dirty="0">
                <a:solidFill>
                  <a:schemeClr val="bg1"/>
                </a:solidFill>
                <a:latin typeface="Franklin Gothic Demi (Headings)"/>
              </a:rPr>
              <a:t> THROUGH </a:t>
            </a:r>
            <a:r>
              <a:rPr lang="en-US" sz="4000" dirty="0">
                <a:solidFill>
                  <a:schemeClr val="bg1"/>
                </a:solidFill>
                <a:latin typeface="Lucida Console" panose="020B0609040504020204" pitchFamily="49" charset="0"/>
              </a:rPr>
              <a:t>{rvest}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70432-1690-4141-9F55-152E4FA867AB}"/>
              </a:ext>
            </a:extLst>
          </p:cNvPr>
          <p:cNvSpPr txBox="1">
            <a:spLocks/>
          </p:cNvSpPr>
          <p:nvPr/>
        </p:nvSpPr>
        <p:spPr>
          <a:xfrm>
            <a:off x="1032003" y="2083965"/>
            <a:ext cx="10225530" cy="59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Franklin Gothic Demi (Headings)"/>
              </a:rPr>
              <a:t>DONALD SZLOSEK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2378E-734E-4855-AB9D-D0B5AAD1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9645" y="5807406"/>
            <a:ext cx="1695776" cy="170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6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D67FDD-DA3D-4518-89E5-AD20783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298"/>
            <a:ext cx="12192000" cy="61887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2CE647-16D4-4500-BDE4-5E1C1374EB9B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Exploration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5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D67FDD-DA3D-4518-89E5-AD207833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298"/>
            <a:ext cx="12192000" cy="6188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7FBE3D-EE0B-49C7-BEDD-9CD29C0C5844}"/>
              </a:ext>
            </a:extLst>
          </p:cNvPr>
          <p:cNvSpPr txBox="1"/>
          <p:nvPr/>
        </p:nvSpPr>
        <p:spPr>
          <a:xfrm>
            <a:off x="299185" y="898966"/>
            <a:ext cx="332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https://www.nature.com/nsmb/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B41AA-652B-49D2-B82F-55E527FC32D8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Exploration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4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0472C-5EAB-40FF-B889-DA69CE51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109"/>
            <a:ext cx="12192000" cy="635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11B60-BEFF-4B79-9774-23BAB7FCF49D}"/>
              </a:ext>
            </a:extLst>
          </p:cNvPr>
          <p:cNvSpPr txBox="1"/>
          <p:nvPr/>
        </p:nvSpPr>
        <p:spPr>
          <a:xfrm>
            <a:off x="299185" y="898966"/>
            <a:ext cx="56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https://www.nature.com/nsmb/volumes/25/issues/10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F7D7AB-315B-4737-BE8D-144FBDA10139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Exploration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9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0472C-5EAB-40FF-B889-DA69CE51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109"/>
            <a:ext cx="12192000" cy="6358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11B60-BEFF-4B79-9774-23BAB7FCF49D}"/>
              </a:ext>
            </a:extLst>
          </p:cNvPr>
          <p:cNvSpPr txBox="1"/>
          <p:nvPr/>
        </p:nvSpPr>
        <p:spPr>
          <a:xfrm>
            <a:off x="299185" y="898966"/>
            <a:ext cx="56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https://www.nature.com/nsmb/volumes/25/issues/10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F7D7AB-315B-4737-BE8D-144FBDA10139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Exploration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1DD007-EE85-4DE0-B3A5-E5C40CC9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93" y="2492942"/>
            <a:ext cx="5320427" cy="44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231784-B1FB-4AE3-AA8D-211DE3F76DC8}"/>
              </a:ext>
            </a:extLst>
          </p:cNvPr>
          <p:cNvSpPr/>
          <p:nvPr/>
        </p:nvSpPr>
        <p:spPr>
          <a:xfrm>
            <a:off x="4774869" y="898966"/>
            <a:ext cx="1019540" cy="3067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F7E58-DF04-4B47-A4D3-64B5B095AA40}"/>
              </a:ext>
            </a:extLst>
          </p:cNvPr>
          <p:cNvSpPr/>
          <p:nvPr/>
        </p:nvSpPr>
        <p:spPr>
          <a:xfrm>
            <a:off x="3493971" y="914401"/>
            <a:ext cx="1183907" cy="3067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11B60-BEFF-4B79-9774-23BAB7FCF49D}"/>
              </a:ext>
            </a:extLst>
          </p:cNvPr>
          <p:cNvSpPr txBox="1"/>
          <p:nvPr/>
        </p:nvSpPr>
        <p:spPr>
          <a:xfrm>
            <a:off x="299185" y="898966"/>
            <a:ext cx="5608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https://www.nature.com/nsmb/volumes/25/issues/10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0472C-5EAB-40FF-B889-DA69CE51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109"/>
            <a:ext cx="12192000" cy="63587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F7D7AB-315B-4737-BE8D-144FBDA10139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Exploration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18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611B60-BEFF-4B79-9774-23BAB7FCF49D}"/>
              </a:ext>
            </a:extLst>
          </p:cNvPr>
          <p:cNvSpPr txBox="1"/>
          <p:nvPr/>
        </p:nvSpPr>
        <p:spPr>
          <a:xfrm>
            <a:off x="964285" y="2905780"/>
            <a:ext cx="8624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https://www.nature.com/</a:t>
            </a:r>
            <a:r>
              <a:rPr lang="en-US" sz="2800" b="1" dirty="0">
                <a:solidFill>
                  <a:srgbClr val="7030A0"/>
                </a:solidFill>
              </a:rPr>
              <a:t>nsmb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/volumes/</a:t>
            </a:r>
            <a:r>
              <a:rPr lang="en-US" sz="2800" b="1" dirty="0">
                <a:solidFill>
                  <a:srgbClr val="00B050"/>
                </a:solidFill>
              </a:rPr>
              <a:t>25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/issues/</a:t>
            </a:r>
            <a:r>
              <a:rPr lang="en-US" sz="2800" b="1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F7D7AB-315B-4737-BE8D-144FBDA10139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Looking at the Structure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67005038-5A75-44E2-B575-92F5569539A9}"/>
              </a:ext>
            </a:extLst>
          </p:cNvPr>
          <p:cNvSpPr/>
          <p:nvPr/>
        </p:nvSpPr>
        <p:spPr>
          <a:xfrm rot="16200000">
            <a:off x="5243689" y="3012381"/>
            <a:ext cx="105228" cy="938465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E01B5F3-87BA-4944-8799-BBED35F1AC35}"/>
              </a:ext>
            </a:extLst>
          </p:cNvPr>
          <p:cNvSpPr/>
          <p:nvPr/>
        </p:nvSpPr>
        <p:spPr>
          <a:xfrm rot="5400000">
            <a:off x="7409508" y="2722554"/>
            <a:ext cx="174224" cy="520626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DF36CFC-6D2C-4AF2-A18B-182DFD8A070B}"/>
              </a:ext>
            </a:extLst>
          </p:cNvPr>
          <p:cNvSpPr/>
          <p:nvPr/>
        </p:nvSpPr>
        <p:spPr>
          <a:xfrm rot="5400000">
            <a:off x="9198842" y="2691201"/>
            <a:ext cx="127773" cy="455559"/>
          </a:xfrm>
          <a:prstGeom prst="lef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94FE6-662E-4A61-8A68-A2AF6AA5D1F0}"/>
              </a:ext>
            </a:extLst>
          </p:cNvPr>
          <p:cNvSpPr txBox="1"/>
          <p:nvPr/>
        </p:nvSpPr>
        <p:spPr>
          <a:xfrm>
            <a:off x="4782922" y="3439025"/>
            <a:ext cx="131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Journal ID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426ADE-D1A8-4427-8A59-4F492520A6EE}"/>
              </a:ext>
            </a:extLst>
          </p:cNvPr>
          <p:cNvSpPr txBox="1"/>
          <p:nvPr/>
        </p:nvSpPr>
        <p:spPr>
          <a:xfrm>
            <a:off x="6975751" y="2400442"/>
            <a:ext cx="1504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Volume #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94AB6-25A0-449A-94E2-C35760215A33}"/>
              </a:ext>
            </a:extLst>
          </p:cNvPr>
          <p:cNvSpPr txBox="1"/>
          <p:nvPr/>
        </p:nvSpPr>
        <p:spPr>
          <a:xfrm>
            <a:off x="8780089" y="2459647"/>
            <a:ext cx="96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Issue #</a:t>
            </a:r>
          </a:p>
        </p:txBody>
      </p:sp>
    </p:spTree>
    <p:extLst>
      <p:ext uri="{BB962C8B-B14F-4D97-AF65-F5344CB8AC3E}">
        <p14:creationId xmlns:p14="http://schemas.microsoft.com/office/powerpoint/2010/main" val="358261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611B60-BEFF-4B79-9774-23BAB7FCF49D}"/>
              </a:ext>
            </a:extLst>
          </p:cNvPr>
          <p:cNvSpPr txBox="1"/>
          <p:nvPr/>
        </p:nvSpPr>
        <p:spPr>
          <a:xfrm>
            <a:off x="299185" y="898966"/>
            <a:ext cx="560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https://www.nature.com/nsmb/volumes/</a:t>
            </a: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/issues/10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F7D7AB-315B-4737-BE8D-144FBDA10139}"/>
              </a:ext>
            </a:extLst>
          </p:cNvPr>
          <p:cNvSpPr txBox="1">
            <a:spLocks/>
          </p:cNvSpPr>
          <p:nvPr/>
        </p:nvSpPr>
        <p:spPr>
          <a:xfrm>
            <a:off x="299185" y="172621"/>
            <a:ext cx="10515600" cy="741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Changing Volume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C3EBB-8700-40B8-9F08-CCC6D31D3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298"/>
            <a:ext cx="12192000" cy="49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24DD-4968-4419-9A7F-388B22502073}"/>
              </a:ext>
            </a:extLst>
          </p:cNvPr>
          <p:cNvSpPr txBox="1"/>
          <p:nvPr/>
        </p:nvSpPr>
        <p:spPr>
          <a:xfrm>
            <a:off x="4738838" y="3075057"/>
            <a:ext cx="271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819265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rvest::read_html("https://www.nature.com/nsmb/volumes/25/issues/10")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55502-7134-432F-8FDE-E3040C82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8187"/>
            <a:ext cx="5181600" cy="3818775"/>
          </a:xfrm>
          <a:solidFill>
            <a:schemeClr val="bg1">
              <a:lumMod val="9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{html_document}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&lt;html lang="en" class="grade-c"&gt;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[1] &lt;head&gt;\n&lt;meta http-equiv="Content-Type" content="text/html; charset=UTF-8"&gt;\n&lt;title&gt;Volume 25 Issue 10, October 2018&lt;/title&gt;\n&lt;link rel="preload" href="/stat ...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[2] &lt;body class="issue-page background-white"&gt;\n&lt;!--&lt;![endif]--&gt;\n\n&lt;noscript&gt;&lt;iframe src="https://www.googletagmanager.com/ns.html?id=GTM-NWDMT9Q" height="0" wi 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CF36-7DF7-4DE3-85E8-49C0333FB1B6}"/>
              </a:ext>
            </a:extLst>
          </p:cNvPr>
          <p:cNvSpPr txBox="1"/>
          <p:nvPr/>
        </p:nvSpPr>
        <p:spPr>
          <a:xfrm>
            <a:off x="6172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95495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&lt;- rvest::read_html("https://www. nature.com/nsmb/volumes/25/issues/10")</a:t>
            </a:r>
          </a:p>
          <a:p>
            <a:pPr marL="0" indent="0">
              <a:buNone/>
            </a:pPr>
            <a:endParaRPr lang="en-US" sz="43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%&gt;% rvest::html_text()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55502-7134-432F-8FDE-E3040C82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8187"/>
            <a:ext cx="5181600" cy="3818775"/>
          </a:xfrm>
          <a:solidFill>
            <a:schemeClr val="bg1">
              <a:lumMod val="95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[1] "Volume 25 Issue 10, October 2018\n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dataLayer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[{\"content\":{\"category\":{\"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contentType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\":null,\"legacy\":null},\"article\":null,\"attributes\":{\"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cms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deliveryPlatform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\":null,\"copyright\":null},\"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contentInfo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\":null,\"journal\":{\"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pcode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\":\"nsmb\",\"title\":\"Nature Structural &amp; Molecular Biology\",\"volume\":null,\"issue\":null},\"authorization\":{\"status\":true},\"features\":[],\"collection\":null},\"page\":{\"category\":{\"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pageType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\":\"issue\"},\"attributes\":{\"template\":\"mosaic\",\"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featureFlags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\":[{\"name\":\"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ab_test_highlight_supp_info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\",\"active\":false},{\"name\":\"nature-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oa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-paywall\",\"active\":true},{\"name\":\"nature-onwards-journey\",\"active\":true}],\"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testGroup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\":null},\"search\":null},\"privacy\":{},\"version\":\"1.0.0\",\"product\":null,\"session\":null,\"user\":null,\"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backHalfContent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\":false,\"country\":\"US\",\"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hasBody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uneditedManuscript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twitterId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\":[\"o3xnx\",\"o43y9\",\"o3ef7\"]}];\n    \n    (function(w, d) {\n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w.config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w.config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|| {};\n        \n    \n        Volume 25 Issue 10, October 2018\n    \n\n                \n    \n        \n\n            \n                \n                    \n\n                      \n                        \n                          \n                              \n                        \n                      \n\n                        \n                            \n  {……}                               MacroH2A domain pruning\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nBernstein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and colleagues show that histone variant macroH2A is deposited across the mouse genome and subsequently pruned from transcriptionally active regions to establish macroH2A chromatin domains.\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Sun et al. 25, 958–970 (2018) \n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CF36-7DF7-4DE3-85E8-49C0333FB1B6}"/>
              </a:ext>
            </a:extLst>
          </p:cNvPr>
          <p:cNvSpPr txBox="1"/>
          <p:nvPr/>
        </p:nvSpPr>
        <p:spPr>
          <a:xfrm>
            <a:off x="6172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128468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8EA23ED5-74D7-4C0F-9BD0-4D2C3AA851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3E58FE-CF44-43BD-9A02-319F820F5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2" b="86400"/>
          <a:stretch/>
        </p:blipFill>
        <p:spPr>
          <a:xfrm>
            <a:off x="673661" y="2603150"/>
            <a:ext cx="3521164" cy="85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6D22C-108A-4052-BEEE-5842ECB1C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98" t="13096" r="12747" b="76227"/>
          <a:stretch/>
        </p:blipFill>
        <p:spPr>
          <a:xfrm rot="18611208">
            <a:off x="5154896" y="2649767"/>
            <a:ext cx="985811" cy="670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82648-944D-41B5-9830-033EEC0A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9" t="27640" r="14099" b="50000"/>
          <a:stretch/>
        </p:blipFill>
        <p:spPr>
          <a:xfrm>
            <a:off x="6455667" y="2286872"/>
            <a:ext cx="2261420" cy="1403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9AE3A2-F7A3-4311-A721-1F5AB7AFE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2" t="13096" r="52253" b="76227"/>
          <a:stretch/>
        </p:blipFill>
        <p:spPr>
          <a:xfrm rot="19075966">
            <a:off x="4289866" y="2591943"/>
            <a:ext cx="1199535" cy="670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50776-5503-4095-A934-6FDD92607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t="48921"/>
          <a:stretch/>
        </p:blipFill>
        <p:spPr>
          <a:xfrm>
            <a:off x="8816898" y="1935915"/>
            <a:ext cx="2161461" cy="20112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E027-594F-4F93-BD5C-049D3453F1A5}"/>
              </a:ext>
            </a:extLst>
          </p:cNvPr>
          <p:cNvSpPr/>
          <p:nvPr/>
        </p:nvSpPr>
        <p:spPr>
          <a:xfrm>
            <a:off x="551020" y="1935914"/>
            <a:ext cx="10427339" cy="189907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&lt;- rvest::read_html("https://www. nature.com/nsmb/volumes/25/issues/10")</a:t>
            </a:r>
          </a:p>
          <a:p>
            <a:pPr marL="0" indent="0">
              <a:buNone/>
            </a:pPr>
            <a:endParaRPr lang="en-US" sz="43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%&gt;% rvest::html_text()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55502-7134-432F-8FDE-E3040C82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8187"/>
            <a:ext cx="5181600" cy="3818775"/>
          </a:xfrm>
          <a:solidFill>
            <a:schemeClr val="bg1">
              <a:lumMod val="95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[1] "Volume 25 Issue 10, October 2018\n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dataLayer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[{\"content\":{\"category\":{\"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contentType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\":null,\"legacy\":null},\"article\":null,\"attributes\":{\"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cms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deliveryPlatform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\":null,\"copyright\":null},\"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contentInfo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\":null,\"journal\":{\"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pcode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\":\"nsmb\",\"title\":\"Nature Structural &amp; Molecular Biology\",\"volume\":null,\"issue\":null},\"authorization\":{\"status\":true},\"features\":[],\"collection\":null},\"page\":{\"category\":{\"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pageType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\":\"issue\"},\"attributes\":{\"template\":\"mosaic\",\"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featureFlags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\":[{\"name\":\"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ab_test_highlight_supp_info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\",\"active\":false},{\"name\":\"nature-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oa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-paywall\",\"active\":true},{\"name\":\"nature-onwards-journey\",\"active\":true}],\"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testGroup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\":null},\"search\":null},\"privacy\":{},\"version\":\"1.0.0\",\"product\":null,\"session\":null,\"user\":null,\"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backHalfContent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\":false,\"country\":\"US\",\"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hasBody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uneditedManuscript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\":false,\"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twitterId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\":[\"o3xnx\",\"o43y9\",\"o3ef7\"]}];\n    \n    (function(w, d) {\n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w.config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w.config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|| {};\n        \n    \n        Volume 25 Issue 10, October 2018\n    \n\n                \n    \n        \n\n            \n                \n                    \n\n                      \n                        \n                          \n                              \n                        \n                      \n\n                        \n                            \n  {……}                               MacroH2A domain pruning\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nBernstein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and colleagues show that histone variant macroH2A is deposited across the mouse genome and subsequently pruned from transcriptionally active regions to establish macroH2A chromatin domains.\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Sun et al. 25, 958–970 (2018) \n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CF36-7DF7-4DE3-85E8-49C0333FB1B6}"/>
              </a:ext>
            </a:extLst>
          </p:cNvPr>
          <p:cNvSpPr txBox="1"/>
          <p:nvPr/>
        </p:nvSpPr>
        <p:spPr>
          <a:xfrm>
            <a:off x="6172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Output: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418C0-7B55-4E4F-98AE-0D1C6D56D4F0}"/>
              </a:ext>
            </a:extLst>
          </p:cNvPr>
          <p:cNvSpPr/>
          <p:nvPr/>
        </p:nvSpPr>
        <p:spPr>
          <a:xfrm>
            <a:off x="6172200" y="5319252"/>
            <a:ext cx="5181600" cy="619432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95FDE-5327-477E-8DB5-F5566A3FCB26}"/>
              </a:ext>
            </a:extLst>
          </p:cNvPr>
          <p:cNvSpPr/>
          <p:nvPr/>
        </p:nvSpPr>
        <p:spPr>
          <a:xfrm>
            <a:off x="6172200" y="4620713"/>
            <a:ext cx="5181600" cy="243193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8FDA9-C5FA-44DC-9930-6D3BA8B5528F}"/>
              </a:ext>
            </a:extLst>
          </p:cNvPr>
          <p:cNvSpPr txBox="1"/>
          <p:nvPr/>
        </p:nvSpPr>
        <p:spPr>
          <a:xfrm>
            <a:off x="11277599" y="4534422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F2A28-95F8-4ED0-9C71-81C6DBB1691E}"/>
              </a:ext>
            </a:extLst>
          </p:cNvPr>
          <p:cNvSpPr txBox="1"/>
          <p:nvPr/>
        </p:nvSpPr>
        <p:spPr>
          <a:xfrm>
            <a:off x="11277598" y="5444302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892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Selector Gadget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F9E383-E4EB-47D6-BC26-49E20D57A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Open source CSS selector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Chrome Extension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3F4D9-8539-40E6-85F1-3C16573D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249" y="681037"/>
            <a:ext cx="572703" cy="5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-capture (1)">
            <a:hlinkClick r:id="" action="ppaction://media"/>
            <a:extLst>
              <a:ext uri="{FF2B5EF4-FFF2-40B4-BE49-F238E27FC236}">
                <a16:creationId xmlns:a16="http://schemas.microsoft.com/office/drawing/2014/main" id="{2FDC35FE-28BE-4124-A8D6-C6FB31C53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0"/>
            <a:ext cx="12184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&lt;- rvest::read_html("https://www. nature.com/nsmb/volumes/25/issues/10")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%&gt;% rvest::html_node(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paste0(</a:t>
            </a:r>
            <a:r>
              <a:rPr lang="en-US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".pb30:nth-child(1) a"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rvest::html_text()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</p:spTree>
    <p:extLst>
      <p:ext uri="{BB962C8B-B14F-4D97-AF65-F5344CB8AC3E}">
        <p14:creationId xmlns:p14="http://schemas.microsoft.com/office/powerpoint/2010/main" val="425718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&lt;- rvest::read_html("https://www. nature.com/nsmb/volumes/25/issues/10")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%&gt;% rvest::html_node(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paste0(</a:t>
            </a:r>
            <a:r>
              <a:rPr lang="en-US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".pb30:nth-child(1) a"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rvest::html_text()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55502-7134-432F-8FDE-E3040C82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8187"/>
            <a:ext cx="5181600" cy="38187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"\n                            U-tail as a guardian against invading RNAs"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CF36-7DF7-4DE3-85E8-49C0333FB1B6}"/>
              </a:ext>
            </a:extLst>
          </p:cNvPr>
          <p:cNvSpPr txBox="1"/>
          <p:nvPr/>
        </p:nvSpPr>
        <p:spPr>
          <a:xfrm>
            <a:off x="6172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9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8189"/>
            <a:ext cx="5181600" cy="38187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&lt;- rvest::read_html("https://www. nature.com/nsmb/volumes/25/issues/10")</a:t>
            </a:r>
          </a:p>
          <a:p>
            <a:pPr marL="0" indent="0"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 %&gt;% rvest::html_node(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paste0(</a:t>
            </a:r>
            <a:r>
              <a:rPr lang="en-US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".pb30:nth-child(</a:t>
            </a:r>
            <a:r>
              <a:rPr lang="en-US" sz="1400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) a"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)) %&gt;%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rvest::html_text()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55502-7134-432F-8FDE-E3040C823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8187"/>
            <a:ext cx="5181600" cy="38187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"\n                            Structural basis of the filamin A actin-binding domain interaction with F-actin"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DCF36-7DF7-4DE3-85E8-49C0333FB1B6}"/>
              </a:ext>
            </a:extLst>
          </p:cNvPr>
          <p:cNvSpPr txBox="1"/>
          <p:nvPr/>
        </p:nvSpPr>
        <p:spPr>
          <a:xfrm>
            <a:off x="6172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02074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we know?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F9E383-E4EB-47D6-BC26-49E20D57A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general website structure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Journal Titles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D081-F1AF-41FE-828F-0D3D278B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75" y="2295661"/>
            <a:ext cx="5073771" cy="869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4190-D95B-469C-9E79-58D39B489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13"/>
          <a:stretch/>
        </p:blipFill>
        <p:spPr>
          <a:xfrm>
            <a:off x="3973974" y="3977774"/>
            <a:ext cx="4057129" cy="1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we know?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9F9E383-E4EB-47D6-BC26-49E20D57A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general website structure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Journal Titles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D081-F1AF-41FE-828F-0D3D278B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975" y="2295661"/>
            <a:ext cx="5073771" cy="869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4190-D95B-469C-9E79-58D39B489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813"/>
          <a:stretch/>
        </p:blipFill>
        <p:spPr>
          <a:xfrm>
            <a:off x="3973974" y="3977774"/>
            <a:ext cx="4057129" cy="150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1090B-7E03-4C5E-8690-CC1ACA985EFC}"/>
              </a:ext>
            </a:extLst>
          </p:cNvPr>
          <p:cNvSpPr txBox="1"/>
          <p:nvPr/>
        </p:nvSpPr>
        <p:spPr>
          <a:xfrm>
            <a:off x="4079508" y="5752196"/>
            <a:ext cx="323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Functionalize!</a:t>
            </a:r>
          </a:p>
        </p:txBody>
      </p:sp>
    </p:spTree>
    <p:extLst>
      <p:ext uri="{BB962C8B-B14F-4D97-AF65-F5344CB8AC3E}">
        <p14:creationId xmlns:p14="http://schemas.microsoft.com/office/powerpoint/2010/main" val="3683439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Websrapping with {rvest}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131F-C229-4BFA-B8ED-147091125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2152" y="2358189"/>
            <a:ext cx="10857296" cy="381877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subjournal_html_parser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&lt;- function(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subjournal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"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nsmb",volume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1,issue = 1,child_node = 1)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tmp_html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&lt;- rvest::read_html(paste0(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      "https://www.nature.com/",subjournal,"/volumes/",volume,"/issues/",issue))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# parse html text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parsed_title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&lt;-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tmp_html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%&gt;% rvest::html_node(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                              paste0(".pb30:nth-child(",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child_node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,") a")) %&gt;%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                             rvest::html_text(.,trim = T)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      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parsed_title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63A7D-EEFF-4DFD-87FD-7926DAC350D7}"/>
              </a:ext>
            </a:extLst>
          </p:cNvPr>
          <p:cNvSpPr txBox="1"/>
          <p:nvPr/>
        </p:nvSpPr>
        <p:spPr>
          <a:xfrm>
            <a:off x="838200" y="1896522"/>
            <a:ext cx="231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Code: </a:t>
            </a:r>
          </a:p>
        </p:txBody>
      </p:sp>
    </p:spTree>
    <p:extLst>
      <p:ext uri="{BB962C8B-B14F-4D97-AF65-F5344CB8AC3E}">
        <p14:creationId xmlns:p14="http://schemas.microsoft.com/office/powerpoint/2010/main" val="341592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24DD-4968-4419-9A7F-388B22502073}"/>
              </a:ext>
            </a:extLst>
          </p:cNvPr>
          <p:cNvSpPr txBox="1"/>
          <p:nvPr/>
        </p:nvSpPr>
        <p:spPr>
          <a:xfrm>
            <a:off x="4738838" y="3075057"/>
            <a:ext cx="271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Show Code</a:t>
            </a:r>
          </a:p>
        </p:txBody>
      </p:sp>
    </p:spTree>
    <p:extLst>
      <p:ext uri="{BB962C8B-B14F-4D97-AF65-F5344CB8AC3E}">
        <p14:creationId xmlns:p14="http://schemas.microsoft.com/office/powerpoint/2010/main" val="261168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8EA23ED5-74D7-4C0F-9BD0-4D2C3AA851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3E58FE-CF44-43BD-9A02-319F820F5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2" b="86400"/>
          <a:stretch/>
        </p:blipFill>
        <p:spPr>
          <a:xfrm>
            <a:off x="960841" y="1919495"/>
            <a:ext cx="3521164" cy="85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6D22C-108A-4052-BEEE-5842ECB1C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98" t="13096" r="12747" b="76227"/>
          <a:stretch/>
        </p:blipFill>
        <p:spPr>
          <a:xfrm rot="18611208">
            <a:off x="5442076" y="1966112"/>
            <a:ext cx="985811" cy="670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82648-944D-41B5-9830-033EEC0A3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9" t="27640" r="14099" b="50000"/>
          <a:stretch/>
        </p:blipFill>
        <p:spPr>
          <a:xfrm>
            <a:off x="6742847" y="1603217"/>
            <a:ext cx="2261420" cy="1403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9AE3A2-F7A3-4311-A721-1F5AB7AFE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2" t="13096" r="52253" b="76227"/>
          <a:stretch/>
        </p:blipFill>
        <p:spPr>
          <a:xfrm rot="19075966">
            <a:off x="4577046" y="1908288"/>
            <a:ext cx="1199535" cy="670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50776-5503-4095-A934-6FDD92607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t="48921"/>
          <a:stretch/>
        </p:blipFill>
        <p:spPr>
          <a:xfrm>
            <a:off x="9104078" y="1252260"/>
            <a:ext cx="2161461" cy="20112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E027-594F-4F93-BD5C-049D3453F1A5}"/>
              </a:ext>
            </a:extLst>
          </p:cNvPr>
          <p:cNvSpPr/>
          <p:nvPr/>
        </p:nvSpPr>
        <p:spPr>
          <a:xfrm>
            <a:off x="838200" y="1236371"/>
            <a:ext cx="10427339" cy="201121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C8095E-9243-4FD0-BA71-2B212ED82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09" y="3577679"/>
            <a:ext cx="7279632" cy="32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7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Now what…</a:t>
            </a:r>
          </a:p>
        </p:txBody>
      </p:sp>
    </p:spTree>
    <p:extLst>
      <p:ext uri="{BB962C8B-B14F-4D97-AF65-F5344CB8AC3E}">
        <p14:creationId xmlns:p14="http://schemas.microsoft.com/office/powerpoint/2010/main" val="3051056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Now what…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565E9-08AF-41CF-8921-8F895EE89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have dataset</a:t>
            </a:r>
          </a:p>
        </p:txBody>
      </p:sp>
    </p:spTree>
    <p:extLst>
      <p:ext uri="{BB962C8B-B14F-4D97-AF65-F5344CB8AC3E}">
        <p14:creationId xmlns:p14="http://schemas.microsoft.com/office/powerpoint/2010/main" val="268347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B45-6FC9-4C69-888D-A10D6F1F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Now what…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565E9-08AF-41CF-8921-8F895EE89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have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F5080-DAF2-482C-9717-E1DF574B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30" y="2322923"/>
            <a:ext cx="5516278" cy="31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14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F76124-5C5D-4350-BE13-F7BD7F6AC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5"/>
            <a:ext cx="8229617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2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3A1B8-5040-4066-AC58-741F2CF4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5"/>
            <a:ext cx="8229617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72096-1DDB-49DA-9C13-5FD59D661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5"/>
            <a:ext cx="8229617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2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24DD-4968-4419-9A7F-388B22502073}"/>
              </a:ext>
            </a:extLst>
          </p:cNvPr>
          <p:cNvSpPr txBox="1"/>
          <p:nvPr/>
        </p:nvSpPr>
        <p:spPr>
          <a:xfrm>
            <a:off x="4738838" y="3075057"/>
            <a:ext cx="2714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11332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BF6F-9ACF-4919-9344-709BA453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2D5F-B59A-450E-A942-C4D8EBDF1E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read_html("https://www.nature.com/nsmb/volumes/25/issues/10")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C7BA2-623A-4A42-8C10-94E12AB67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  <a:r>
              <a:rPr lang="en-US" dirty="0" err="1">
                <a:latin typeface="Lucida Console" panose="020B0609040504020204" pitchFamily="49" charset="0"/>
              </a:rPr>
              <a:t>html_document</a:t>
            </a: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&lt;html lang="en" class="grade-c"&gt;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[1] &lt;head&gt;\n&lt;meta http-equiv="Content-Type" content="text/html; charset=UTF-8"&gt;\n&lt;title&gt;Volume 25 Issue 10, October 2018&lt;/title&gt;\n&lt;link rel="preload" href="/stat ...</a:t>
            </a:r>
          </a:p>
          <a:p>
            <a:r>
              <a:rPr lang="en-US" dirty="0">
                <a:latin typeface="Lucida Console" panose="020B0609040504020204" pitchFamily="49" charset="0"/>
              </a:rPr>
              <a:t>[2] &lt;body class="issue-page background-white"&gt;\n&lt;!--&lt;![endif]--&gt;\n\n&lt;noscript&gt;&lt;iframe src="https://www.googletagmanager.com/ns.html?id=GTM-NWDMT9Q" height="0" wi 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D9DC4-D492-460A-89B5-064F23BF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1" y="1825625"/>
            <a:ext cx="5885379" cy="11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7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BF6F-9ACF-4919-9344-709BA453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2D5F-B59A-450E-A942-C4D8EBDF1E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000" dirty="0">
                <a:latin typeface="Lucida Console" panose="020B0609040504020204" pitchFamily="49" charset="0"/>
              </a:rPr>
              <a:t>read_html("https://www.nature.com/nsmb/volumes/25/issues/10")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C7BA2-623A-4A42-8C10-94E12AB67C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  <a:r>
              <a:rPr lang="en-US" dirty="0" err="1">
                <a:latin typeface="Lucida Console" panose="020B0609040504020204" pitchFamily="49" charset="0"/>
              </a:rPr>
              <a:t>html_document</a:t>
            </a: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r>
              <a:rPr lang="en-US" dirty="0">
                <a:latin typeface="Lucida Console" panose="020B0609040504020204" pitchFamily="49" charset="0"/>
              </a:rPr>
              <a:t>&lt;html lang="en" class="grade-c"&gt;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[1] &lt;head&gt;\n&lt;meta http-equiv="Content-Type" content="text/html; charset=UTF-8"&gt;\n&lt;title&gt;Volume 25 Issue 10, October 2018&lt;/title&gt;\n&lt;link rel="preload" href="/stat ...</a:t>
            </a:r>
          </a:p>
          <a:p>
            <a:r>
              <a:rPr lang="en-US" dirty="0">
                <a:latin typeface="Lucida Console" panose="020B0609040504020204" pitchFamily="49" charset="0"/>
              </a:rPr>
              <a:t>[2] &lt;body class="issue-page background-white"&gt;\n&lt;!--&lt;![endif]--&gt;\n\n&lt;noscript&gt;&lt;iframe src="https://www.googletagmanager.com/ns.html?id=GTM-NWDMT9Q" height="0" wi 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D9DC4-D492-460A-89B5-064F23BF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1" y="1825625"/>
            <a:ext cx="5885379" cy="11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>
            <a:extLst>
              <a:ext uri="{FF2B5EF4-FFF2-40B4-BE49-F238E27FC236}">
                <a16:creationId xmlns:a16="http://schemas.microsoft.com/office/drawing/2014/main" id="{76D3C166-4FD9-4DD7-A3EB-2A9A0D5B3810}"/>
              </a:ext>
            </a:extLst>
          </p:cNvPr>
          <p:cNvSpPr/>
          <p:nvPr/>
        </p:nvSpPr>
        <p:spPr>
          <a:xfrm rot="5400000">
            <a:off x="3551721" y="1511165"/>
            <a:ext cx="4572000" cy="4572000"/>
          </a:xfrm>
          <a:prstGeom prst="hexagon">
            <a:avLst/>
          </a:prstGeom>
          <a:solidFill>
            <a:srgbClr val="7FA7D8"/>
          </a:solidFill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C68A0-4D30-4649-9E1F-3EDCA5EA9DD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82728" y="2935399"/>
            <a:ext cx="4146659" cy="1715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F12FF0-837D-43B4-9709-C0089A7E05CE}"/>
              </a:ext>
            </a:extLst>
          </p:cNvPr>
          <p:cNvSpPr txBox="1"/>
          <p:nvPr/>
        </p:nvSpPr>
        <p:spPr>
          <a:xfrm rot="19980000">
            <a:off x="5663330" y="5552546"/>
            <a:ext cx="178246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https://www.meetup.com/Greater-Portland-useR-Group/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F560A-47A4-4855-8D20-1679E7E0B943}"/>
              </a:ext>
            </a:extLst>
          </p:cNvPr>
          <p:cNvSpPr txBox="1"/>
          <p:nvPr/>
        </p:nvSpPr>
        <p:spPr>
          <a:xfrm>
            <a:off x="4989694" y="2399876"/>
            <a:ext cx="1696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useR</a:t>
            </a:r>
            <a:endParaRPr lang="en-US" sz="5400" dirty="0">
              <a:latin typeface="Source Sans Pro" panose="020B0503030403020204" pitchFamily="34" charset="0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E3A51-987E-461A-9B4D-F8870F355ECE}"/>
              </a:ext>
            </a:extLst>
          </p:cNvPr>
          <p:cNvSpPr txBox="1"/>
          <p:nvPr/>
        </p:nvSpPr>
        <p:spPr>
          <a:xfrm>
            <a:off x="4861695" y="3793200"/>
            <a:ext cx="22456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7FA7D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Portland</a:t>
            </a:r>
          </a:p>
        </p:txBody>
      </p:sp>
    </p:spTree>
    <p:extLst>
      <p:ext uri="{BB962C8B-B14F-4D97-AF65-F5344CB8AC3E}">
        <p14:creationId xmlns:p14="http://schemas.microsoft.com/office/powerpoint/2010/main" val="319493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9D5E-6BD3-41E9-9222-CD1CBEDF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880B-C9B2-45A1-865D-E619F7BA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{rvest}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Selector gadget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Tidyverse functions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318D359-0FBB-4360-B979-6AC0991C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6" y="1767875"/>
            <a:ext cx="519765" cy="602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29DAE-D7B2-4A19-B2F4-3860C8D0E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38" y="2723949"/>
            <a:ext cx="572703" cy="57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17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ABC6-015F-47FD-9DEC-45B9C529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3A658-E809-4796-A425-60CE0E0F0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042" y="1690688"/>
            <a:ext cx="7279632" cy="3287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00091-7C83-4AC2-A451-E0EFE3280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7" y="1979444"/>
            <a:ext cx="3501842" cy="29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5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2A1317-F5FB-4D1B-B202-BEB84EF4EC59}"/>
              </a:ext>
            </a:extLst>
          </p:cNvPr>
          <p:cNvSpPr/>
          <p:nvPr/>
        </p:nvSpPr>
        <p:spPr>
          <a:xfrm>
            <a:off x="3401650" y="1369449"/>
            <a:ext cx="1096322" cy="782352"/>
          </a:xfrm>
          <a:custGeom>
            <a:avLst/>
            <a:gdLst>
              <a:gd name="connsiteX0" fmla="*/ 0 w 1096322"/>
              <a:gd name="connsiteY0" fmla="*/ 396427 h 782352"/>
              <a:gd name="connsiteX1" fmla="*/ 29496 w 1096322"/>
              <a:gd name="connsiteY1" fmla="*/ 130956 h 782352"/>
              <a:gd name="connsiteX2" fmla="*/ 137651 w 1096322"/>
              <a:gd name="connsiteY2" fmla="*/ 12969 h 782352"/>
              <a:gd name="connsiteX3" fmla="*/ 363793 w 1096322"/>
              <a:gd name="connsiteY3" fmla="*/ 12969 h 782352"/>
              <a:gd name="connsiteX4" fmla="*/ 422787 w 1096322"/>
              <a:gd name="connsiteY4" fmla="*/ 101460 h 782352"/>
              <a:gd name="connsiteX5" fmla="*/ 412955 w 1096322"/>
              <a:gd name="connsiteY5" fmla="*/ 239111 h 782352"/>
              <a:gd name="connsiteX6" fmla="*/ 521109 w 1096322"/>
              <a:gd name="connsiteY6" fmla="*/ 278440 h 782352"/>
              <a:gd name="connsiteX7" fmla="*/ 639096 w 1096322"/>
              <a:gd name="connsiteY7" fmla="*/ 248944 h 782352"/>
              <a:gd name="connsiteX8" fmla="*/ 865238 w 1096322"/>
              <a:gd name="connsiteY8" fmla="*/ 248944 h 782352"/>
              <a:gd name="connsiteX9" fmla="*/ 1071716 w 1096322"/>
              <a:gd name="connsiteY9" fmla="*/ 239111 h 782352"/>
              <a:gd name="connsiteX10" fmla="*/ 1091380 w 1096322"/>
              <a:gd name="connsiteY10" fmla="*/ 337434 h 782352"/>
              <a:gd name="connsiteX11" fmla="*/ 1061884 w 1096322"/>
              <a:gd name="connsiteY11" fmla="*/ 455421 h 782352"/>
              <a:gd name="connsiteX12" fmla="*/ 943896 w 1096322"/>
              <a:gd name="connsiteY12" fmla="*/ 642234 h 782352"/>
              <a:gd name="connsiteX13" fmla="*/ 796413 w 1096322"/>
              <a:gd name="connsiteY13" fmla="*/ 770053 h 782352"/>
              <a:gd name="connsiteX14" fmla="*/ 737419 w 1096322"/>
              <a:gd name="connsiteY14" fmla="*/ 770053 h 78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6322" h="782352">
                <a:moveTo>
                  <a:pt x="0" y="396427"/>
                </a:moveTo>
                <a:cubicBezTo>
                  <a:pt x="3277" y="295646"/>
                  <a:pt x="6554" y="194866"/>
                  <a:pt x="29496" y="130956"/>
                </a:cubicBezTo>
                <a:cubicBezTo>
                  <a:pt x="52438" y="67046"/>
                  <a:pt x="81935" y="32633"/>
                  <a:pt x="137651" y="12969"/>
                </a:cubicBezTo>
                <a:cubicBezTo>
                  <a:pt x="193367" y="-6695"/>
                  <a:pt x="316270" y="-1779"/>
                  <a:pt x="363793" y="12969"/>
                </a:cubicBezTo>
                <a:cubicBezTo>
                  <a:pt x="411316" y="27717"/>
                  <a:pt x="414593" y="63770"/>
                  <a:pt x="422787" y="101460"/>
                </a:cubicBezTo>
                <a:cubicBezTo>
                  <a:pt x="430981" y="139150"/>
                  <a:pt x="396568" y="209614"/>
                  <a:pt x="412955" y="239111"/>
                </a:cubicBezTo>
                <a:cubicBezTo>
                  <a:pt x="429342" y="268608"/>
                  <a:pt x="483419" y="276801"/>
                  <a:pt x="521109" y="278440"/>
                </a:cubicBezTo>
                <a:cubicBezTo>
                  <a:pt x="558799" y="280079"/>
                  <a:pt x="581741" y="253860"/>
                  <a:pt x="639096" y="248944"/>
                </a:cubicBezTo>
                <a:cubicBezTo>
                  <a:pt x="696451" y="244028"/>
                  <a:pt x="793135" y="250583"/>
                  <a:pt x="865238" y="248944"/>
                </a:cubicBezTo>
                <a:cubicBezTo>
                  <a:pt x="937341" y="247305"/>
                  <a:pt x="1034026" y="224363"/>
                  <a:pt x="1071716" y="239111"/>
                </a:cubicBezTo>
                <a:cubicBezTo>
                  <a:pt x="1109406" y="253859"/>
                  <a:pt x="1093019" y="301382"/>
                  <a:pt x="1091380" y="337434"/>
                </a:cubicBezTo>
                <a:cubicBezTo>
                  <a:pt x="1089741" y="373486"/>
                  <a:pt x="1086465" y="404621"/>
                  <a:pt x="1061884" y="455421"/>
                </a:cubicBezTo>
                <a:cubicBezTo>
                  <a:pt x="1037303" y="506221"/>
                  <a:pt x="988141" y="589795"/>
                  <a:pt x="943896" y="642234"/>
                </a:cubicBezTo>
                <a:cubicBezTo>
                  <a:pt x="899651" y="694673"/>
                  <a:pt x="830826" y="748750"/>
                  <a:pt x="796413" y="770053"/>
                </a:cubicBezTo>
                <a:cubicBezTo>
                  <a:pt x="762000" y="791356"/>
                  <a:pt x="749709" y="780704"/>
                  <a:pt x="737419" y="770053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BCB6A-DDD9-4A6F-95B4-8B3069E4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73" y="48902"/>
            <a:ext cx="9077795" cy="643772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6C8A8B3E-57E8-4D58-AB13-4DBEFA57873C}"/>
              </a:ext>
            </a:extLst>
          </p:cNvPr>
          <p:cNvSpPr/>
          <p:nvPr/>
        </p:nvSpPr>
        <p:spPr>
          <a:xfrm rot="15513093">
            <a:off x="5005137" y="394636"/>
            <a:ext cx="596766" cy="452387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A16F509-9D47-4D53-BB0D-D9282D6AE850}"/>
              </a:ext>
            </a:extLst>
          </p:cNvPr>
          <p:cNvSpPr/>
          <p:nvPr/>
        </p:nvSpPr>
        <p:spPr>
          <a:xfrm>
            <a:off x="96253" y="1908208"/>
            <a:ext cx="962527" cy="760396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3D12BE5-FCC0-4E88-8B1F-0CA4434A30D5}"/>
              </a:ext>
            </a:extLst>
          </p:cNvPr>
          <p:cNvSpPr/>
          <p:nvPr/>
        </p:nvSpPr>
        <p:spPr>
          <a:xfrm flipV="1">
            <a:off x="96252" y="2668604"/>
            <a:ext cx="962527" cy="760396"/>
          </a:xfrm>
          <a:prstGeom prst="parallelogram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48DAC42-95B6-450D-82D7-EF9BCA231099}"/>
              </a:ext>
            </a:extLst>
          </p:cNvPr>
          <p:cNvSpPr/>
          <p:nvPr/>
        </p:nvSpPr>
        <p:spPr>
          <a:xfrm flipV="1">
            <a:off x="96252" y="1147812"/>
            <a:ext cx="962527" cy="760396"/>
          </a:xfrm>
          <a:prstGeom prst="parallelogram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44A7D4A-0E5C-4D60-84CE-0304C691A386}"/>
              </a:ext>
            </a:extLst>
          </p:cNvPr>
          <p:cNvSpPr/>
          <p:nvPr/>
        </p:nvSpPr>
        <p:spPr>
          <a:xfrm>
            <a:off x="96252" y="399448"/>
            <a:ext cx="962527" cy="760396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C9C2EE-5173-4AF9-9F49-7176F110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5912">
            <a:off x="2187057" y="1525839"/>
            <a:ext cx="957155" cy="302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0681B9-75D7-4D94-9A7C-D295090C4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5912">
            <a:off x="3200416" y="1949730"/>
            <a:ext cx="957155" cy="30299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BF76EF-1950-42D8-A1B8-57B1A795163C}"/>
              </a:ext>
            </a:extLst>
          </p:cNvPr>
          <p:cNvCxnSpPr>
            <a:cxnSpLocks/>
          </p:cNvCxnSpPr>
          <p:nvPr/>
        </p:nvCxnSpPr>
        <p:spPr>
          <a:xfrm>
            <a:off x="2891583" y="2299685"/>
            <a:ext cx="1020134" cy="45334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D95F5B-41A1-44B4-9A8C-F10AE5A07486}"/>
              </a:ext>
            </a:extLst>
          </p:cNvPr>
          <p:cNvCxnSpPr>
            <a:cxnSpLocks/>
          </p:cNvCxnSpPr>
          <p:nvPr/>
        </p:nvCxnSpPr>
        <p:spPr>
          <a:xfrm>
            <a:off x="2753032" y="3048801"/>
            <a:ext cx="1042324" cy="4379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28B2F8-85C9-444E-B020-2D0186C0654C}"/>
              </a:ext>
            </a:extLst>
          </p:cNvPr>
          <p:cNvCxnSpPr>
            <a:cxnSpLocks/>
          </p:cNvCxnSpPr>
          <p:nvPr/>
        </p:nvCxnSpPr>
        <p:spPr>
          <a:xfrm>
            <a:off x="2359326" y="3701889"/>
            <a:ext cx="1042324" cy="43792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5FA9F81-BA20-400E-B6D3-D1C2C058DACE}"/>
              </a:ext>
            </a:extLst>
          </p:cNvPr>
          <p:cNvSpPr/>
          <p:nvPr/>
        </p:nvSpPr>
        <p:spPr>
          <a:xfrm>
            <a:off x="7475315" y="595903"/>
            <a:ext cx="1003388" cy="568252"/>
          </a:xfrm>
          <a:custGeom>
            <a:avLst/>
            <a:gdLst>
              <a:gd name="connsiteX0" fmla="*/ 0 w 1003388"/>
              <a:gd name="connsiteY0" fmla="*/ 189896 h 568252"/>
              <a:gd name="connsiteX1" fmla="*/ 39329 w 1003388"/>
              <a:gd name="connsiteY1" fmla="*/ 91574 h 568252"/>
              <a:gd name="connsiteX2" fmla="*/ 98323 w 1003388"/>
              <a:gd name="connsiteY2" fmla="*/ 42412 h 568252"/>
              <a:gd name="connsiteX3" fmla="*/ 157316 w 1003388"/>
              <a:gd name="connsiteY3" fmla="*/ 12916 h 568252"/>
              <a:gd name="connsiteX4" fmla="*/ 206477 w 1003388"/>
              <a:gd name="connsiteY4" fmla="*/ 3083 h 568252"/>
              <a:gd name="connsiteX5" fmla="*/ 275303 w 1003388"/>
              <a:gd name="connsiteY5" fmla="*/ 12916 h 568252"/>
              <a:gd name="connsiteX6" fmla="*/ 363794 w 1003388"/>
              <a:gd name="connsiteY6" fmla="*/ 130903 h 568252"/>
              <a:gd name="connsiteX7" fmla="*/ 383458 w 1003388"/>
              <a:gd name="connsiteY7" fmla="*/ 180064 h 568252"/>
              <a:gd name="connsiteX8" fmla="*/ 403123 w 1003388"/>
              <a:gd name="connsiteY8" fmla="*/ 288219 h 568252"/>
              <a:gd name="connsiteX9" fmla="*/ 452284 w 1003388"/>
              <a:gd name="connsiteY9" fmla="*/ 298051 h 568252"/>
              <a:gd name="connsiteX10" fmla="*/ 835742 w 1003388"/>
              <a:gd name="connsiteY10" fmla="*/ 239058 h 568252"/>
              <a:gd name="connsiteX11" fmla="*/ 865239 w 1003388"/>
              <a:gd name="connsiteY11" fmla="*/ 170232 h 568252"/>
              <a:gd name="connsiteX12" fmla="*/ 934065 w 1003388"/>
              <a:gd name="connsiteY12" fmla="*/ 209561 h 568252"/>
              <a:gd name="connsiteX13" fmla="*/ 1002890 w 1003388"/>
              <a:gd name="connsiteY13" fmla="*/ 337380 h 568252"/>
              <a:gd name="connsiteX14" fmla="*/ 963561 w 1003388"/>
              <a:gd name="connsiteY14" fmla="*/ 455367 h 568252"/>
              <a:gd name="connsiteX15" fmla="*/ 934065 w 1003388"/>
              <a:gd name="connsiteY15" fmla="*/ 514361 h 568252"/>
              <a:gd name="connsiteX16" fmla="*/ 884903 w 1003388"/>
              <a:gd name="connsiteY16" fmla="*/ 563522 h 568252"/>
              <a:gd name="connsiteX17" fmla="*/ 865239 w 1003388"/>
              <a:gd name="connsiteY17" fmla="*/ 563522 h 5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3388" h="568252">
                <a:moveTo>
                  <a:pt x="0" y="189896"/>
                </a:moveTo>
                <a:cubicBezTo>
                  <a:pt x="13110" y="157122"/>
                  <a:pt x="22942" y="116155"/>
                  <a:pt x="39329" y="91574"/>
                </a:cubicBezTo>
                <a:cubicBezTo>
                  <a:pt x="55716" y="66993"/>
                  <a:pt x="78659" y="55522"/>
                  <a:pt x="98323" y="42412"/>
                </a:cubicBezTo>
                <a:cubicBezTo>
                  <a:pt x="117987" y="29302"/>
                  <a:pt x="139290" y="19471"/>
                  <a:pt x="157316" y="12916"/>
                </a:cubicBezTo>
                <a:cubicBezTo>
                  <a:pt x="175342" y="6361"/>
                  <a:pt x="206477" y="3083"/>
                  <a:pt x="206477" y="3083"/>
                </a:cubicBezTo>
                <a:cubicBezTo>
                  <a:pt x="226141" y="3083"/>
                  <a:pt x="249084" y="-8387"/>
                  <a:pt x="275303" y="12916"/>
                </a:cubicBezTo>
                <a:cubicBezTo>
                  <a:pt x="301522" y="34219"/>
                  <a:pt x="345768" y="103045"/>
                  <a:pt x="363794" y="130903"/>
                </a:cubicBezTo>
                <a:cubicBezTo>
                  <a:pt x="381820" y="158761"/>
                  <a:pt x="376903" y="153845"/>
                  <a:pt x="383458" y="180064"/>
                </a:cubicBezTo>
                <a:cubicBezTo>
                  <a:pt x="390013" y="206283"/>
                  <a:pt x="391652" y="268555"/>
                  <a:pt x="403123" y="288219"/>
                </a:cubicBezTo>
                <a:cubicBezTo>
                  <a:pt x="414594" y="307883"/>
                  <a:pt x="380181" y="306244"/>
                  <a:pt x="452284" y="298051"/>
                </a:cubicBezTo>
                <a:cubicBezTo>
                  <a:pt x="524387" y="289858"/>
                  <a:pt x="766916" y="260361"/>
                  <a:pt x="835742" y="239058"/>
                </a:cubicBezTo>
                <a:cubicBezTo>
                  <a:pt x="904568" y="217755"/>
                  <a:pt x="848852" y="175148"/>
                  <a:pt x="865239" y="170232"/>
                </a:cubicBezTo>
                <a:cubicBezTo>
                  <a:pt x="881626" y="165316"/>
                  <a:pt x="911123" y="181703"/>
                  <a:pt x="934065" y="209561"/>
                </a:cubicBezTo>
                <a:cubicBezTo>
                  <a:pt x="957007" y="237419"/>
                  <a:pt x="997974" y="296412"/>
                  <a:pt x="1002890" y="337380"/>
                </a:cubicBezTo>
                <a:cubicBezTo>
                  <a:pt x="1007806" y="378348"/>
                  <a:pt x="975032" y="425870"/>
                  <a:pt x="963561" y="455367"/>
                </a:cubicBezTo>
                <a:cubicBezTo>
                  <a:pt x="952090" y="484864"/>
                  <a:pt x="934065" y="514361"/>
                  <a:pt x="934065" y="514361"/>
                </a:cubicBezTo>
                <a:cubicBezTo>
                  <a:pt x="920955" y="532387"/>
                  <a:pt x="896374" y="555329"/>
                  <a:pt x="884903" y="563522"/>
                </a:cubicBezTo>
                <a:cubicBezTo>
                  <a:pt x="873432" y="571715"/>
                  <a:pt x="869335" y="567618"/>
                  <a:pt x="865239" y="563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00700-4EF9-42C5-B67F-0495516D9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899"/>
          <a:stretch/>
        </p:blipFill>
        <p:spPr>
          <a:xfrm>
            <a:off x="848537" y="3385177"/>
            <a:ext cx="4454983" cy="25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9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5A30A-1615-437F-9267-2BA91BB12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05" y="1875248"/>
            <a:ext cx="5516278" cy="31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1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DAC4-691A-446B-82CE-AEDF2D19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497D9-E909-46D4-BC2F-134D5B495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52" y="365125"/>
            <a:ext cx="1370083" cy="15880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9052B-0BCB-40DA-A17D-E6238394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171" y="1690688"/>
            <a:ext cx="9853865" cy="4351338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 is a websraping package in R for extracting data fro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 html and xml websites.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DAC4-691A-446B-82CE-AEDF2D19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497D9-E909-46D4-BC2F-134D5B495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52" y="365125"/>
            <a:ext cx="1370083" cy="15880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9052B-0BCB-40DA-A17D-E6238394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171" y="1690688"/>
            <a:ext cx="9555481" cy="4351338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 is a websraping package in R for extracting fro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 html and xml websites.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BA28A-9CF0-4069-9805-9C13C0A7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1" y="4224033"/>
            <a:ext cx="2785565" cy="1462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BFC2D-058F-4B8A-A05B-A276A06DCCC0}"/>
              </a:ext>
            </a:extLst>
          </p:cNvPr>
          <p:cNvSpPr txBox="1"/>
          <p:nvPr/>
        </p:nvSpPr>
        <p:spPr>
          <a:xfrm>
            <a:off x="599803" y="3676906"/>
            <a:ext cx="27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Explore Website of Interest</a:t>
            </a:r>
          </a:p>
        </p:txBody>
      </p:sp>
    </p:spTree>
    <p:extLst>
      <p:ext uri="{BB962C8B-B14F-4D97-AF65-F5344CB8AC3E}">
        <p14:creationId xmlns:p14="http://schemas.microsoft.com/office/powerpoint/2010/main" val="419218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DAC4-691A-446B-82CE-AEDF2D19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497D9-E909-46D4-BC2F-134D5B495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52" y="365125"/>
            <a:ext cx="1370083" cy="15880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9052B-0BCB-40DA-A17D-E6238394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171" y="1690688"/>
            <a:ext cx="9555481" cy="4351338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 is a websraping package in R for extracting fro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 html and xml websites.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BA28A-9CF0-4069-9805-9C13C0A7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1" y="4224033"/>
            <a:ext cx="2785565" cy="146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C0C18-D818-4CC5-9930-094FD2F8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9"/>
          <a:stretch/>
        </p:blipFill>
        <p:spPr>
          <a:xfrm>
            <a:off x="4174592" y="4224033"/>
            <a:ext cx="2908391" cy="1462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BFC2D-058F-4B8A-A05B-A276A06DCCC0}"/>
              </a:ext>
            </a:extLst>
          </p:cNvPr>
          <p:cNvSpPr txBox="1"/>
          <p:nvPr/>
        </p:nvSpPr>
        <p:spPr>
          <a:xfrm>
            <a:off x="599803" y="3676906"/>
            <a:ext cx="27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Explore Website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E16BC-C10A-49E2-BB59-3CF1E1B7DF69}"/>
              </a:ext>
            </a:extLst>
          </p:cNvPr>
          <p:cNvSpPr txBox="1"/>
          <p:nvPr/>
        </p:nvSpPr>
        <p:spPr>
          <a:xfrm>
            <a:off x="4106609" y="3681691"/>
            <a:ext cx="30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Understand Site Structure</a:t>
            </a:r>
          </a:p>
        </p:txBody>
      </p:sp>
    </p:spTree>
    <p:extLst>
      <p:ext uri="{BB962C8B-B14F-4D97-AF65-F5344CB8AC3E}">
        <p14:creationId xmlns:p14="http://schemas.microsoft.com/office/powerpoint/2010/main" val="395192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DAC4-691A-446B-82CE-AEDF2D19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0497D9-E909-46D4-BC2F-134D5B495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652" y="365125"/>
            <a:ext cx="1370083" cy="158807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9052B-0BCB-40DA-A17D-E6238394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171" y="1690688"/>
            <a:ext cx="9555481" cy="4351338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{rvest} is a websraping package in R for extracting fro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 html and xml websites.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BA28A-9CF0-4069-9805-9C13C0A7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1" y="4224033"/>
            <a:ext cx="2785565" cy="146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C0C18-D818-4CC5-9930-094FD2F8D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9"/>
          <a:stretch/>
        </p:blipFill>
        <p:spPr>
          <a:xfrm>
            <a:off x="4174592" y="4224033"/>
            <a:ext cx="2908391" cy="1462703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887B5A2-3723-4E19-9B5A-5DC6644FDE3F}"/>
              </a:ext>
            </a:extLst>
          </p:cNvPr>
          <p:cNvGraphicFramePr>
            <a:graphicFrameLocks noGrp="1"/>
          </p:cNvGraphicFramePr>
          <p:nvPr/>
        </p:nvGraphicFramePr>
        <p:xfrm>
          <a:off x="8017409" y="4173277"/>
          <a:ext cx="3336391" cy="1463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7491">
                  <a:extLst>
                    <a:ext uri="{9D8B030D-6E8A-4147-A177-3AD203B41FA5}">
                      <a16:colId xmlns:a16="http://schemas.microsoft.com/office/drawing/2014/main" val="1931574240"/>
                    </a:ext>
                  </a:extLst>
                </a:gridCol>
                <a:gridCol w="248900">
                  <a:extLst>
                    <a:ext uri="{9D8B030D-6E8A-4147-A177-3AD203B41FA5}">
                      <a16:colId xmlns:a16="http://schemas.microsoft.com/office/drawing/2014/main" val="1651363530"/>
                    </a:ext>
                  </a:extLst>
                </a:gridCol>
              </a:tblGrid>
              <a:tr h="219900">
                <a:tc>
                  <a:txBody>
                    <a:bodyPr/>
                    <a:lstStyle/>
                    <a:p>
                      <a:r>
                        <a:rPr 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Texas judge issues injunction against 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11694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 Florida middle school students arrested in …..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967422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Supreme Court to uphold 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62841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British royal family hit 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65283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DABFC2D-058F-4B8A-A05B-A276A06DCCC0}"/>
              </a:ext>
            </a:extLst>
          </p:cNvPr>
          <p:cNvSpPr txBox="1"/>
          <p:nvPr/>
        </p:nvSpPr>
        <p:spPr>
          <a:xfrm>
            <a:off x="599803" y="3676906"/>
            <a:ext cx="278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Explore Website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E16BC-C10A-49E2-BB59-3CF1E1B7DF69}"/>
              </a:ext>
            </a:extLst>
          </p:cNvPr>
          <p:cNvSpPr txBox="1"/>
          <p:nvPr/>
        </p:nvSpPr>
        <p:spPr>
          <a:xfrm>
            <a:off x="4106609" y="3681691"/>
            <a:ext cx="30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Understand Site 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BE58F-047B-43D7-87F5-06B761702C4A}"/>
              </a:ext>
            </a:extLst>
          </p:cNvPr>
          <p:cNvSpPr txBox="1"/>
          <p:nvPr/>
        </p:nvSpPr>
        <p:spPr>
          <a:xfrm>
            <a:off x="8163426" y="3681691"/>
            <a:ext cx="30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Extract Relevant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274453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24DD-4968-4419-9A7F-388B22502073}"/>
              </a:ext>
            </a:extLst>
          </p:cNvPr>
          <p:cNvSpPr txBox="1"/>
          <p:nvPr/>
        </p:nvSpPr>
        <p:spPr>
          <a:xfrm>
            <a:off x="3435016" y="3013502"/>
            <a:ext cx="5321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SITE EXPLORATION</a:t>
            </a:r>
          </a:p>
        </p:txBody>
      </p:sp>
    </p:spTree>
    <p:extLst>
      <p:ext uri="{BB962C8B-B14F-4D97-AF65-F5344CB8AC3E}">
        <p14:creationId xmlns:p14="http://schemas.microsoft.com/office/powerpoint/2010/main" val="80900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4489</TotalTime>
  <Words>1912</Words>
  <Application>Microsoft Office PowerPoint</Application>
  <PresentationFormat>Widescreen</PresentationFormat>
  <Paragraphs>173</Paragraphs>
  <Slides>42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Franklin Gothic Book</vt:lpstr>
      <vt:lpstr>Franklin Gothic Demi (Headings)</vt:lpstr>
      <vt:lpstr>Franklin Gothic Medium</vt:lpstr>
      <vt:lpstr>Lucida Console</vt:lpstr>
      <vt:lpstr>Source Sans Pro</vt:lpstr>
      <vt:lpstr>Times New Roman</vt:lpstr>
      <vt:lpstr>Office Theme</vt:lpstr>
      <vt:lpstr>PowerPoint Presentation</vt:lpstr>
      <vt:lpstr>PowerPoint Presentation</vt:lpstr>
      <vt:lpstr>PowerPoint Presentation</vt:lpstr>
      <vt:lpstr>THE TOOLS</vt:lpstr>
      <vt:lpstr>{rvest}</vt:lpstr>
      <vt:lpstr>{rvest}</vt:lpstr>
      <vt:lpstr>{rvest}</vt:lpstr>
      <vt:lpstr>{rvest}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Websrapping with {rvest}</vt:lpstr>
      <vt:lpstr>Websrapping with {rvest}</vt:lpstr>
      <vt:lpstr>Websrapping with {rvest}</vt:lpstr>
      <vt:lpstr>Selector Gadget</vt:lpstr>
      <vt:lpstr>PowerPoint Presentation</vt:lpstr>
      <vt:lpstr>Websrapping with {rvest}</vt:lpstr>
      <vt:lpstr>Websrapping with {rvest}</vt:lpstr>
      <vt:lpstr>Websrapping with {rvest}</vt:lpstr>
      <vt:lpstr>What do we know?</vt:lpstr>
      <vt:lpstr>What do we know?</vt:lpstr>
      <vt:lpstr>Websrapping with {rvest}</vt:lpstr>
      <vt:lpstr>PowerPoint Presentation</vt:lpstr>
      <vt:lpstr>Now what…</vt:lpstr>
      <vt:lpstr>Now what…</vt:lpstr>
      <vt:lpstr>Now what…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Szlosek</dc:creator>
  <cp:lastModifiedBy>Donald Szlosek</cp:lastModifiedBy>
  <cp:revision>34</cp:revision>
  <dcterms:created xsi:type="dcterms:W3CDTF">2021-09-13T19:15:19Z</dcterms:created>
  <dcterms:modified xsi:type="dcterms:W3CDTF">2021-10-23T00:20:26Z</dcterms:modified>
</cp:coreProperties>
</file>